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6"/>
    <p:restoredTop sz="94726"/>
  </p:normalViewPr>
  <p:slideViewPr>
    <p:cSldViewPr snapToGrid="0">
      <p:cViewPr varScale="1">
        <p:scale>
          <a:sx n="145" d="100"/>
          <a:sy n="145" d="100"/>
        </p:scale>
        <p:origin x="19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g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726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413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181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064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834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156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7656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224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480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00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4160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6D65B3-77FA-644B-BC9E-0B0B7FA07AC8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CCA05C5-68C4-FB4D-A5BE-4E95F185C47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41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1170F-2814-7130-9EED-15CACA8DD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02100-80AD-6CA0-D48B-2518D17B7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Today:</a:t>
            </a:r>
          </a:p>
          <a:p>
            <a:pPr lvl="1"/>
            <a:r>
              <a:rPr lang="en-US" dirty="0" err="1"/>
              <a:t>Liveshare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VS Code has a window share, you can try it if you want. </a:t>
            </a:r>
          </a:p>
          <a:p>
            <a:pPr lvl="1"/>
            <a:r>
              <a:rPr lang="en-US" dirty="0"/>
              <a:t>Assignment 1 details up:</a:t>
            </a:r>
          </a:p>
          <a:p>
            <a:pPr lvl="2"/>
            <a:r>
              <a:rPr lang="en-US" dirty="0"/>
              <a:t>Loading some data from a file, representing them with classes, adding some basic functionality. </a:t>
            </a:r>
          </a:p>
          <a:p>
            <a:pPr lvl="1"/>
            <a:r>
              <a:rPr lang="en-US" dirty="0"/>
              <a:t>Theory:</a:t>
            </a:r>
          </a:p>
          <a:p>
            <a:pPr lvl="2"/>
            <a:r>
              <a:rPr lang="en-US" dirty="0"/>
              <a:t>Encapsulation</a:t>
            </a:r>
          </a:p>
          <a:p>
            <a:pPr lvl="2"/>
            <a:r>
              <a:rPr lang="en-US" dirty="0"/>
              <a:t>Overloading operators. </a:t>
            </a:r>
          </a:p>
          <a:p>
            <a:pPr lvl="2"/>
            <a:r>
              <a:rPr lang="en-US" dirty="0"/>
              <a:t>Work on a largish-exercise with this stuff. 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819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B10F3-CC50-DCFF-368F-4C234EFCE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546D0-63BA-10EC-21F2-95EADF0C6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885" y="1853754"/>
            <a:ext cx="7140453" cy="41997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Each overload is defined by some function name. </a:t>
            </a:r>
          </a:p>
          <a:p>
            <a:pPr lvl="1"/>
            <a:r>
              <a:rPr lang="en-US" dirty="0"/>
              <a:t>There’s a link in the notebook to a list. </a:t>
            </a:r>
          </a:p>
          <a:p>
            <a:pPr lvl="1"/>
            <a:r>
              <a:rPr lang="en-US" dirty="0"/>
              <a:t>The ”magic” ties these to the operator or function. </a:t>
            </a:r>
          </a:p>
          <a:p>
            <a:r>
              <a:rPr lang="en-US" dirty="0"/>
              <a:t>The return expectation is defined by the operation. </a:t>
            </a:r>
          </a:p>
          <a:p>
            <a:pPr lvl="1"/>
            <a:r>
              <a:rPr lang="en-US" dirty="0"/>
              <a:t>E.g. logic requires T/F, add/sub requires an object. </a:t>
            </a:r>
          </a:p>
          <a:p>
            <a:r>
              <a:rPr lang="en-US" dirty="0"/>
              <a:t>The “other” is standard for the thing we are using. </a:t>
            </a:r>
          </a:p>
          <a:p>
            <a:pPr lvl="1"/>
            <a:r>
              <a:rPr lang="en-US" dirty="0"/>
              <a:t>Self is the current object. </a:t>
            </a:r>
          </a:p>
          <a:p>
            <a:pPr lvl="1"/>
            <a:r>
              <a:rPr lang="en-US" dirty="0"/>
              <a:t>Other is the other one. </a:t>
            </a:r>
          </a:p>
          <a:p>
            <a:pPr lvl="1"/>
            <a:r>
              <a:rPr lang="en-US" dirty="0"/>
              <a:t>A + B -&gt; A is self, B is other. </a:t>
            </a:r>
          </a:p>
          <a:p>
            <a:r>
              <a:rPr lang="en-US" dirty="0"/>
              <a:t>There are few limits, we just need to make it make sense. </a:t>
            </a:r>
          </a:p>
        </p:txBody>
      </p:sp>
      <p:pic>
        <p:nvPicPr>
          <p:cNvPr id="3074" name="Picture 2" descr="Operator Overloading | SpringerLink">
            <a:extLst>
              <a:ext uri="{FF2B5EF4-FFF2-40B4-BE49-F238E27FC236}">
                <a16:creationId xmlns:a16="http://schemas.microsoft.com/office/drawing/2014/main" id="{C53DC495-6093-FE87-823A-71AD85D37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2337" y="0"/>
            <a:ext cx="4919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671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B4270-71A6-AF8F-E5C3-6916BFA46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CACAB-F71D-BD41-6DFE-C1A02D94B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The rules of encapsulation are less strong in Python than other languages. </a:t>
            </a:r>
          </a:p>
          <a:p>
            <a:pPr lvl="1"/>
            <a:r>
              <a:rPr lang="en-US" dirty="0"/>
              <a:t>The private stuff is not truly private, just hidden away. </a:t>
            </a:r>
          </a:p>
          <a:p>
            <a:pPr lvl="1"/>
            <a:r>
              <a:rPr lang="en-US" dirty="0"/>
              <a:t>This is a design choice by Python. </a:t>
            </a:r>
          </a:p>
          <a:p>
            <a:r>
              <a:rPr lang="en-US" dirty="0"/>
              <a:t>The implementation of some things like setters and getters will change. </a:t>
            </a:r>
          </a:p>
          <a:p>
            <a:pPr lvl="1"/>
            <a:r>
              <a:rPr lang="en-US" dirty="0"/>
              <a:t>There is another concept called decorators that will change it a bit. </a:t>
            </a:r>
          </a:p>
          <a:p>
            <a:pPr lvl="1"/>
            <a:r>
              <a:rPr lang="en-US" dirty="0"/>
              <a:t>The concept won’t change, only the implementation, to be more “Pythonic”. </a:t>
            </a:r>
          </a:p>
        </p:txBody>
      </p:sp>
    </p:spTree>
    <p:extLst>
      <p:ext uri="{BB962C8B-B14F-4D97-AF65-F5344CB8AC3E}">
        <p14:creationId xmlns:p14="http://schemas.microsoft.com/office/powerpoint/2010/main" val="1087081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2B1FD-6AA1-6A1D-A3BF-CC8E3F1F1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and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ECBC9-F4D9-95A6-25B6-8350C9C95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34308"/>
            <a:ext cx="9603275" cy="4119173"/>
          </a:xfrm>
        </p:spPr>
        <p:txBody>
          <a:bodyPr/>
          <a:lstStyle/>
          <a:p>
            <a:r>
              <a:rPr lang="en-US" dirty="0"/>
              <a:t>Guidelines:</a:t>
            </a:r>
          </a:p>
          <a:p>
            <a:pPr lvl="1"/>
            <a:r>
              <a:rPr lang="en-US" dirty="0"/>
              <a:t>Use encapsulation to hide the internal implementation details of a class.</a:t>
            </a:r>
          </a:p>
          <a:p>
            <a:pPr lvl="1"/>
            <a:r>
              <a:rPr lang="en-US" dirty="0"/>
              <a:t>Follow consistent naming conventions for attributes and methods.</a:t>
            </a:r>
          </a:p>
          <a:p>
            <a:pPr lvl="1"/>
            <a:r>
              <a:rPr lang="en-US" dirty="0"/>
              <a:t>Limit direct access to attributes, encourage the use of getter and setter methods.</a:t>
            </a:r>
          </a:p>
          <a:p>
            <a:pPr lvl="1"/>
            <a:r>
              <a:rPr lang="en-US" dirty="0"/>
              <a:t>Overload reasonable operators to make things make sense. </a:t>
            </a:r>
          </a:p>
          <a:p>
            <a:r>
              <a:rPr lang="en-US" dirty="0"/>
              <a:t>Goal:</a:t>
            </a:r>
          </a:p>
          <a:p>
            <a:pPr lvl="1"/>
            <a:r>
              <a:rPr lang="en-US" dirty="0"/>
              <a:t>We want our classes to work like the ones we use. </a:t>
            </a:r>
          </a:p>
          <a:p>
            <a:pPr lvl="1"/>
            <a:r>
              <a:rPr lang="en-US" dirty="0"/>
              <a:t>We have an API that we can reference (like the pandas docs) which details what the class can do. Users don’t need to care how or worry about the details.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417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57ED4-35EE-60C7-9DD8-A544FDF2EB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Overloading and Encapsulation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7A14C7-DC46-AFB8-CE4B-DF9269A0C8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630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EEDB9-29E3-2B9A-0D0D-0DFC3683D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What is Encapsulation?</a:t>
            </a:r>
          </a:p>
        </p:txBody>
      </p:sp>
      <p:pic>
        <p:nvPicPr>
          <p:cNvPr id="1026" name="Picture 2" descr="AlgoDaily - Understanding Encapsulation in Programming - Introduction">
            <a:extLst>
              <a:ext uri="{FF2B5EF4-FFF2-40B4-BE49-F238E27FC236}">
                <a16:creationId xmlns:a16="http://schemas.microsoft.com/office/drawing/2014/main" id="{DF2E02D8-BF87-3B64-8B34-9CB4C3A57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9448" y="1853754"/>
            <a:ext cx="5725297" cy="4895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7BC4-C78B-C6BB-E456-C020B4A33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745" y="2015734"/>
            <a:ext cx="6227806" cy="403774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Encapsulation is a fundamental concept in object-oriented programming (OOP).</a:t>
            </a:r>
          </a:p>
          <a:p>
            <a:pPr>
              <a:lnSpc>
                <a:spcPct val="110000"/>
              </a:lnSpc>
            </a:pPr>
            <a:r>
              <a:rPr lang="en-US" dirty="0"/>
              <a:t>It involves bundling the data (attributes) and methods (functions) that operate on the data into a single unit, typically called a class.</a:t>
            </a:r>
          </a:p>
          <a:p>
            <a:pPr>
              <a:lnSpc>
                <a:spcPct val="110000"/>
              </a:lnSpc>
            </a:pPr>
            <a:r>
              <a:rPr lang="en-US" dirty="0"/>
              <a:t>The class serves as a blueprint for creating objects, providing a way to control access to the data and methods. </a:t>
            </a:r>
          </a:p>
          <a:p>
            <a:pPr>
              <a:lnSpc>
                <a:spcPct val="110000"/>
              </a:lnSpc>
            </a:pPr>
            <a:r>
              <a:rPr lang="en-US" dirty="0"/>
              <a:t>In layman’s language, we want to interact with the object as a whole, not the parts of that object. </a:t>
            </a:r>
          </a:p>
        </p:txBody>
      </p:sp>
    </p:spTree>
    <p:extLst>
      <p:ext uri="{BB962C8B-B14F-4D97-AF65-F5344CB8AC3E}">
        <p14:creationId xmlns:p14="http://schemas.microsoft.com/office/powerpoint/2010/main" val="4062233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B88AD-1D02-CBE5-0BF6-21ADD3D80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We’ve Been Encapsulating!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190B9-2780-07C8-647B-570E893A3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33123"/>
          </a:xfrm>
        </p:spPr>
        <p:txBody>
          <a:bodyPr/>
          <a:lstStyle/>
          <a:p>
            <a:r>
              <a:rPr lang="en-US" dirty="0"/>
              <a:t>When we use the basic objects or common other ones (e.g. </a:t>
            </a:r>
            <a:r>
              <a:rPr lang="en-US" dirty="0" err="1"/>
              <a:t>dataframe</a:t>
            </a:r>
            <a:r>
              <a:rPr lang="en-US" dirty="0"/>
              <a:t>) we are used to this as a concept.</a:t>
            </a:r>
          </a:p>
          <a:p>
            <a:r>
              <a:rPr lang="en-US" dirty="0"/>
              <a:t>When we interact with a </a:t>
            </a:r>
            <a:r>
              <a:rPr lang="en-US" dirty="0" err="1"/>
              <a:t>dataframe</a:t>
            </a:r>
            <a:r>
              <a:rPr lang="en-US" dirty="0"/>
              <a:t> we “ask” the </a:t>
            </a:r>
            <a:r>
              <a:rPr lang="en-US" dirty="0" err="1"/>
              <a:t>dataframe</a:t>
            </a:r>
            <a:r>
              <a:rPr lang="en-US" dirty="0"/>
              <a:t> to do things for us. </a:t>
            </a:r>
          </a:p>
          <a:p>
            <a:pPr lvl="1"/>
            <a:r>
              <a:rPr lang="en-US" dirty="0"/>
              <a:t>Get this row, give the length, give the info….</a:t>
            </a:r>
          </a:p>
          <a:p>
            <a:r>
              <a:rPr lang="en-US" dirty="0"/>
              <a:t>For example, if we want to take the mean of a column in a </a:t>
            </a:r>
            <a:r>
              <a:rPr lang="en-US" dirty="0" err="1"/>
              <a:t>dataframe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We don’t want to loop through each item and calculate the average manually. </a:t>
            </a:r>
          </a:p>
          <a:p>
            <a:pPr lvl="1"/>
            <a:r>
              <a:rPr lang="en-US" dirty="0"/>
              <a:t>We want to use the </a:t>
            </a:r>
            <a:r>
              <a:rPr lang="en-US" dirty="0" err="1"/>
              <a:t>dataframe’s</a:t>
            </a:r>
            <a:r>
              <a:rPr lang="en-US" dirty="0"/>
              <a:t> own ability, mean(), to do it for us. </a:t>
            </a:r>
          </a:p>
          <a:p>
            <a:r>
              <a:rPr lang="en-US" dirty="0"/>
              <a:t>The “main” item of concern is the object, not it’s innards. </a:t>
            </a:r>
          </a:p>
        </p:txBody>
      </p:sp>
    </p:spTree>
    <p:extLst>
      <p:ext uri="{BB962C8B-B14F-4D97-AF65-F5344CB8AC3E}">
        <p14:creationId xmlns:p14="http://schemas.microsoft.com/office/powerpoint/2010/main" val="2338013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CB696-B3DC-DAC6-6400-FDF7D0AB1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9DFB8-5B6D-7D7F-4249-455EB0A2C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54924"/>
            <a:ext cx="9603275" cy="409855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Encapsulation is one of the underlying ideas that makes OOP work. </a:t>
            </a:r>
          </a:p>
          <a:p>
            <a:pPr lvl="1"/>
            <a:r>
              <a:rPr lang="en-US" dirty="0"/>
              <a:t>We want to rely on each object to “do” things itself. </a:t>
            </a:r>
          </a:p>
          <a:p>
            <a:pPr lvl="1"/>
            <a:r>
              <a:rPr lang="en-US" dirty="0"/>
              <a:t>The object is able to manage the stuff inside of it. </a:t>
            </a:r>
          </a:p>
          <a:p>
            <a:r>
              <a:rPr lang="en-US" dirty="0"/>
              <a:t>This makes our code more portable – objects are not dependent on other things. </a:t>
            </a:r>
          </a:p>
          <a:p>
            <a:pPr lvl="1"/>
            <a:r>
              <a:rPr lang="en-US" dirty="0"/>
              <a:t>From the </a:t>
            </a:r>
            <a:r>
              <a:rPr lang="en-US" dirty="0" err="1"/>
              <a:t>DF.mean</a:t>
            </a:r>
            <a:r>
              <a:rPr lang="en-US" dirty="0"/>
              <a:t>() example, the DF isn’t reliant on some other class. </a:t>
            </a:r>
          </a:p>
          <a:p>
            <a:r>
              <a:rPr lang="en-US" dirty="0"/>
              <a:t>Some of the main benefits are:</a:t>
            </a:r>
          </a:p>
          <a:p>
            <a:pPr lvl="1"/>
            <a:r>
              <a:rPr lang="en-US" dirty="0"/>
              <a:t>Controlled Access: Access to data and methods is controlled through access modifiers (public, private, protected).</a:t>
            </a:r>
          </a:p>
          <a:p>
            <a:pPr lvl="1"/>
            <a:r>
              <a:rPr lang="en-US" dirty="0"/>
              <a:t>Modularity: Encapsulation promotes a modular design, making it easier to manage and update.</a:t>
            </a:r>
          </a:p>
          <a:p>
            <a:pPr lvl="1"/>
            <a:r>
              <a:rPr lang="en-US" dirty="0"/>
              <a:t>Security: Protects the internal state of an object, preventing unintended modifications.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668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02E3D-EFC5-0220-C7BC-F9929084E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Controlled access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70D1D-A8E1-24AD-619F-D8519E66E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423" y="2015734"/>
            <a:ext cx="5745256" cy="403774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We can control access to the attributes and methods inside of our classes at declaration time. </a:t>
            </a:r>
          </a:p>
          <a:p>
            <a:pPr>
              <a:lnSpc>
                <a:spcPct val="110000"/>
              </a:lnSpc>
            </a:pPr>
            <a:r>
              <a:rPr lang="en-US" dirty="0"/>
              <a:t>Underscores denote the scope (where something is available):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Public: Accessible from anywhere outside the class. This is default. 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Private: Accessible only within the class, denoted by a double underscore (__).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Protected: Accessible within the class and its subclasses, denoted by a single underscore (_).</a:t>
            </a:r>
          </a:p>
          <a:p>
            <a:pPr lvl="1">
              <a:lnSpc>
                <a:spcPct val="110000"/>
              </a:lnSpc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081174-84E1-4D5D-BEA2-58BAB4AF9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679" y="2188889"/>
            <a:ext cx="6224321" cy="311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034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E3C7-46A4-FDCC-3117-D8B2641F5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But… How do We Get to It?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2B8B3-6D28-EBA0-73AC-2B1247B8E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Hidden attributes obviously aren’t able to be accessed or changed from the outside. </a:t>
            </a:r>
          </a:p>
          <a:p>
            <a:r>
              <a:rPr lang="en-US" dirty="0"/>
              <a:t>We obviously might need to access them. </a:t>
            </a:r>
          </a:p>
          <a:p>
            <a:r>
              <a:rPr lang="en-US" dirty="0"/>
              <a:t>What do we do? </a:t>
            </a:r>
          </a:p>
        </p:txBody>
      </p:sp>
      <p:pic>
        <p:nvPicPr>
          <p:cNvPr id="2050" name="Picture 2" descr="Alexa-what-should-i-do GIFs - Get the best GIF on GIPHY">
            <a:extLst>
              <a:ext uri="{FF2B5EF4-FFF2-40B4-BE49-F238E27FC236}">
                <a16:creationId xmlns:a16="http://schemas.microsoft.com/office/drawing/2014/main" id="{72A577EB-1580-D20E-D535-149A3FD50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621" y="3166679"/>
            <a:ext cx="6400800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500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69CF3-ED82-4427-9FC0-4B042EC02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Setter and Getter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AE9A5-FDC2-A774-1A78-F47C3349F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1154" y="2015732"/>
            <a:ext cx="6531552" cy="4037749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Setter and Getter methods are methods to access internal attributes of a class. </a:t>
            </a:r>
          </a:p>
          <a:p>
            <a:r>
              <a:rPr lang="en-US" sz="2400" dirty="0"/>
              <a:t>These methods allow us to control access to the attributes. </a:t>
            </a:r>
          </a:p>
          <a:p>
            <a:pPr lvl="1"/>
            <a:r>
              <a:rPr lang="en-US" sz="2000" dirty="0"/>
              <a:t>Private attributes can’t be modified directly, but these methods can do it for us. </a:t>
            </a:r>
          </a:p>
          <a:p>
            <a:r>
              <a:rPr lang="en-US" sz="2400" dirty="0"/>
              <a:t>Logic can be included to manage access:</a:t>
            </a:r>
          </a:p>
          <a:p>
            <a:pPr lvl="1"/>
            <a:r>
              <a:rPr lang="en-US" sz="2000" dirty="0"/>
              <a:t>Setters can have checks for valid data. </a:t>
            </a:r>
          </a:p>
          <a:p>
            <a:r>
              <a:rPr lang="en-US" sz="2400" dirty="0"/>
              <a:t>These provide us with our interface with the object.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DB293B-8EC8-F559-5150-539C20534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4" y="1853754"/>
            <a:ext cx="54737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001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8BA10-D80C-5BC2-AB81-BFCD3803C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137A7-D7A8-505D-4AF6-D00694304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16223"/>
          </a:xfrm>
        </p:spPr>
        <p:txBody>
          <a:bodyPr/>
          <a:lstStyle/>
          <a:p>
            <a:r>
              <a:rPr lang="en-US" dirty="0"/>
              <a:t>One application of encapsulation is the overloading of operators. </a:t>
            </a:r>
          </a:p>
          <a:p>
            <a:r>
              <a:rPr lang="en-US" dirty="0"/>
              <a:t>We can redefine what many of the basic operations mean in the context of our objects. </a:t>
            </a:r>
          </a:p>
          <a:p>
            <a:pPr lvl="1"/>
            <a:r>
              <a:rPr lang="en-US" dirty="0"/>
              <a:t>E.g. we have used str to define how objects print. </a:t>
            </a:r>
          </a:p>
          <a:p>
            <a:r>
              <a:rPr lang="en-US" dirty="0"/>
              <a:t>We can do this for several things:</a:t>
            </a:r>
          </a:p>
          <a:p>
            <a:pPr lvl="1"/>
            <a:r>
              <a:rPr lang="en-US" dirty="0"/>
              <a:t>Math operations: +, -, /, * </a:t>
            </a:r>
          </a:p>
          <a:p>
            <a:pPr lvl="1"/>
            <a:r>
              <a:rPr lang="en-US" dirty="0"/>
              <a:t>Boolean logic: equals, less/greater. </a:t>
            </a:r>
          </a:p>
          <a:p>
            <a:pPr lvl="1"/>
            <a:r>
              <a:rPr lang="en-US" dirty="0"/>
              <a:t>Other common things: </a:t>
            </a:r>
            <a:r>
              <a:rPr lang="en-US" dirty="0" err="1"/>
              <a:t>len</a:t>
            </a:r>
            <a:r>
              <a:rPr lang="en-US" dirty="0"/>
              <a:t>, str</a:t>
            </a:r>
          </a:p>
          <a:p>
            <a:r>
              <a:rPr lang="en-US" dirty="0"/>
              <a:t>This means that we are again offloading the logic to the class itself. </a:t>
            </a:r>
          </a:p>
          <a:p>
            <a:pPr lvl="1"/>
            <a:r>
              <a:rPr lang="en-US" dirty="0"/>
              <a:t>Adding two strings makes sense as concatenation. We don’t need to care about the how. </a:t>
            </a:r>
          </a:p>
        </p:txBody>
      </p:sp>
    </p:spTree>
    <p:extLst>
      <p:ext uri="{BB962C8B-B14F-4D97-AF65-F5344CB8AC3E}">
        <p14:creationId xmlns:p14="http://schemas.microsoft.com/office/powerpoint/2010/main" val="372119014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{F1334E83-F796-0F4D-8642-E92DF019DC38}tf10001119</Template>
  <TotalTime>3994</TotalTime>
  <Words>967</Words>
  <Application>Microsoft Macintosh PowerPoint</Application>
  <PresentationFormat>Widescreen</PresentationFormat>
  <Paragraphs>88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Gallery</vt:lpstr>
      <vt:lpstr>Housekeeping:</vt:lpstr>
      <vt:lpstr>Overloading and Encapsulation</vt:lpstr>
      <vt:lpstr>What is Encapsulation?</vt:lpstr>
      <vt:lpstr>We’ve Been Encapsulating!</vt:lpstr>
      <vt:lpstr>Why is this important?</vt:lpstr>
      <vt:lpstr>Controlled access</vt:lpstr>
      <vt:lpstr>But… How do We Get to It? </vt:lpstr>
      <vt:lpstr>Setter and Getter</vt:lpstr>
      <vt:lpstr>Overloading</vt:lpstr>
      <vt:lpstr>Operator Operations</vt:lpstr>
      <vt:lpstr>Python Notes</vt:lpstr>
      <vt:lpstr>Goals and Uses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Akeem Semper</dc:creator>
  <cp:lastModifiedBy>Akeem Semper</cp:lastModifiedBy>
  <cp:revision>6</cp:revision>
  <dcterms:created xsi:type="dcterms:W3CDTF">2023-10-15T20:15:30Z</dcterms:created>
  <dcterms:modified xsi:type="dcterms:W3CDTF">2023-10-18T14:49:37Z</dcterms:modified>
</cp:coreProperties>
</file>

<file path=docProps/thumbnail.jpeg>
</file>